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335" r:id="rId3"/>
    <p:sldId id="355" r:id="rId4"/>
    <p:sldId id="354" r:id="rId5"/>
    <p:sldId id="372" r:id="rId6"/>
    <p:sldId id="369" r:id="rId7"/>
    <p:sldId id="356" r:id="rId8"/>
    <p:sldId id="370" r:id="rId9"/>
    <p:sldId id="371" r:id="rId10"/>
    <p:sldId id="367" r:id="rId11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B8CF"/>
    <a:srgbClr val="84C214"/>
    <a:srgbClr val="4F81BD"/>
    <a:srgbClr val="159961"/>
    <a:srgbClr val="FFCC00"/>
    <a:srgbClr val="FFFF99"/>
    <a:srgbClr val="F1CB87"/>
    <a:srgbClr val="D36A49"/>
    <a:srgbClr val="FC2610"/>
    <a:srgbClr val="3A9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5" autoAdjust="0"/>
    <p:restoredTop sz="89263" autoAdjust="0"/>
  </p:normalViewPr>
  <p:slideViewPr>
    <p:cSldViewPr>
      <p:cViewPr varScale="1">
        <p:scale>
          <a:sx n="77" d="100"/>
          <a:sy n="77" d="100"/>
        </p:scale>
        <p:origin x="1555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6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4AEC7-B8FE-4BEE-8721-05FAC56A027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57021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C1143-B080-4F7B-A6BD-C6A8F34782A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363034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381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2838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3099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380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500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8744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0111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8350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0637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5109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9210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F1871-8CDF-4104-BD4F-B19C2AAD0EB4}" type="datetimeFigureOut">
              <a:rPr lang="de-DE" smtClean="0"/>
              <a:pPr/>
              <a:t>17.06.2019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24F5C-CB6B-4336-89E0-5B986C43B546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0411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0728" y="1053831"/>
            <a:ext cx="6153683" cy="5648339"/>
          </a:xfrm>
          <a:prstGeom prst="rect">
            <a:avLst/>
          </a:prstGeom>
        </p:spPr>
      </p:pic>
      <p:sp>
        <p:nvSpPr>
          <p:cNvPr id="4" name="Titre 1"/>
          <p:cNvSpPr txBox="1">
            <a:spLocks/>
          </p:cNvSpPr>
          <p:nvPr/>
        </p:nvSpPr>
        <p:spPr>
          <a:xfrm>
            <a:off x="132656" y="2514600"/>
            <a:ext cx="8782744" cy="2520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4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ПЛАН ЗА ДЕЙСТВИЕ В БЪЛГАРИЯ</a:t>
            </a:r>
            <a:endParaRPr lang="en-US" sz="2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bg-BG" sz="1800" cap="all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bg-BG" sz="1800" cap="all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предварителНА</a:t>
            </a:r>
            <a:r>
              <a:rPr lang="bg-BG" sz="1800" cap="all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КОНЦЕПЦИЯ)</a:t>
            </a:r>
            <a:endParaRPr lang="en-US" sz="1800" cap="all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2" descr="T:\Projekte\Lotsendienst\007-Interreg-EUROPE-2016\Kommunikation\STOB_regions_EU_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437669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533703"/>
              </p:ext>
            </p:extLst>
          </p:nvPr>
        </p:nvGraphicFramePr>
        <p:xfrm>
          <a:off x="0" y="6669359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Untertitel 2"/>
          <p:cNvSpPr>
            <a:spLocks noGrp="1"/>
          </p:cNvSpPr>
          <p:nvPr>
            <p:ph type="subTitle" idx="1"/>
          </p:nvPr>
        </p:nvSpPr>
        <p:spPr>
          <a:xfrm>
            <a:off x="304800" y="5322190"/>
            <a:ext cx="8077200" cy="69761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bg-BG" sz="1800" b="1" cap="all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Велизар Петров</a:t>
            </a:r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bg-BG" sz="1800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Изпълнителен директор</a:t>
            </a:r>
            <a:endParaRPr lang="en-US" sz="1800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Агенция за регионално развитие </a:t>
            </a:r>
            <a:b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Бизнес център за подпомагане </a:t>
            </a:r>
            <a:b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малки и средни предприятия </a:t>
            </a:r>
            <a:endParaRPr lang="de-DE" sz="18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16904"/>
            <a:ext cx="934616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45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702" y="892862"/>
            <a:ext cx="6153683" cy="5648339"/>
          </a:xfrm>
          <a:prstGeom prst="rect">
            <a:avLst/>
          </a:prstGeom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6038056"/>
            <a:ext cx="6400800" cy="743744"/>
          </a:xfrm>
        </p:spPr>
        <p:txBody>
          <a:bodyPr>
            <a:noAutofit/>
          </a:bodyPr>
          <a:lstStyle/>
          <a:p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Тел.</a:t>
            </a:r>
            <a:r>
              <a:rPr lang="en-US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++ 359 </a:t>
            </a:r>
            <a:r>
              <a:rPr lang="fr-FR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</a:t>
            </a:r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902 399; </a:t>
            </a:r>
            <a:br>
              <a:rPr lang="fr-FR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fr-FR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e-mail: rdaplovdiv@gmail.com </a:t>
            </a:r>
            <a:endParaRPr lang="de-DE" sz="18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2" descr="T:\Projekte\Lotsendienst\007-Interreg-EUROPE-2016\Kommunikation\STOB_regions_EU_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740" y="260648"/>
            <a:ext cx="437669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50334"/>
              </p:ext>
            </p:extLst>
          </p:nvPr>
        </p:nvGraphicFramePr>
        <p:xfrm>
          <a:off x="0" y="6669359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988912"/>
            <a:ext cx="934616" cy="648000"/>
          </a:xfrm>
          <a:prstGeom prst="rect">
            <a:avLst/>
          </a:prstGeom>
        </p:spPr>
      </p:pic>
      <p:sp>
        <p:nvSpPr>
          <p:cNvPr id="9" name="Tekstin paikkamerkki 2"/>
          <p:cNvSpPr txBox="1">
            <a:spLocks/>
          </p:cNvSpPr>
          <p:nvPr/>
        </p:nvSpPr>
        <p:spPr>
          <a:xfrm>
            <a:off x="317105" y="3657600"/>
            <a:ext cx="8064895" cy="17741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Tahoma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Tahoma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Tahoma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Tahoma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Tahoma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fi-FI" sz="4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STOB regions</a:t>
            </a:r>
            <a:r>
              <a:rPr lang="bg-BG" sz="4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Приемственост и трансфер на бизнес в регионите по програма </a:t>
            </a:r>
            <a:r>
              <a:rPr lang="bg-BG" sz="2800" dirty="0" err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Интеррег</a:t>
            </a:r>
            <a:r>
              <a:rPr lang="bg-BG" sz="2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Европа</a:t>
            </a:r>
          </a:p>
          <a:p>
            <a:pPr algn="ctr">
              <a:spcBef>
                <a:spcPts val="0"/>
              </a:spcBef>
            </a:pPr>
            <a:r>
              <a:rPr lang="fi-FI" sz="40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40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spcBef>
                <a:spcPts val="0"/>
              </a:spcBef>
            </a:pPr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Пловдив</a:t>
            </a:r>
            <a:r>
              <a:rPr lang="en-US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25/</a:t>
            </a:r>
            <a:r>
              <a:rPr lang="fi-FI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  <a:r>
              <a:rPr lang="bg-BG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6/</a:t>
            </a:r>
            <a:r>
              <a:rPr lang="fi-FI" sz="18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2251175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323850"/>
            <a:ext cx="7010400" cy="819150"/>
          </a:xfrm>
        </p:spPr>
        <p:txBody>
          <a:bodyPr rtlCol="0">
            <a:normAutofit/>
          </a:bodyPr>
          <a:lstStyle/>
          <a:p>
            <a:pPr algn="l">
              <a:tabLst>
                <a:tab pos="227013" algn="l"/>
              </a:tabLst>
              <a:defRPr/>
            </a:pPr>
            <a:r>
              <a:rPr lang="en-GB" sz="3600" b="1" cap="all" dirty="0"/>
              <a:t>  </a:t>
            </a:r>
            <a:r>
              <a:rPr lang="bg-BG" sz="3200" b="1" cap="al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ОБЩА ИНФОРМАЦИЯ</a:t>
            </a:r>
            <a:endParaRPr lang="de-DE" sz="32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48" name="Inhaltsplatzhalter 2"/>
          <p:cNvSpPr>
            <a:spLocks noGrp="1"/>
          </p:cNvSpPr>
          <p:nvPr>
            <p:ph idx="1"/>
          </p:nvPr>
        </p:nvSpPr>
        <p:spPr>
          <a:xfrm>
            <a:off x="1577593" y="1233176"/>
            <a:ext cx="7026854" cy="5300973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Планът за действие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България, е документ, който ще даде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детайли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как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научените уроци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добри практики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 кооперирането по проект 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STOB Regions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ще бъдат използвани </a:t>
            </a:r>
            <a:r>
              <a:rPr lang="ru-RU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</a:t>
            </a:r>
            <a:r>
              <a:rPr lang="ru-RU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цел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подобряване</a:t>
            </a:r>
            <a:r>
              <a:rPr lang="ru-RU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политическия</a:t>
            </a:r>
            <a:r>
              <a:rPr lang="ru-RU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инструмент "</a:t>
            </a:r>
            <a:r>
              <a:rPr 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Национална стратегия за насърчаване на малките и средни предприятия в България 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2014-2020: </a:t>
            </a:r>
            <a:r>
              <a:rPr lang="bg-BG" sz="2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Small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</a:t>
            </a:r>
            <a:r>
              <a:rPr lang="ru-RU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".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Той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определя характера на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действията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които трябва да бъдат изпълнени, тяхната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времева рамка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кои са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участниците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разходите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източниците на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финансиране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(различни от програмата и проекта)</a:t>
            </a:r>
          </a:p>
        </p:txBody>
      </p:sp>
      <p:graphicFrame>
        <p:nvGraphicFramePr>
          <p:cNvPr id="7" name="Tableau 7"/>
          <p:cNvGraphicFramePr>
            <a:graphicFrameLocks noGrp="1"/>
          </p:cNvGraphicFramePr>
          <p:nvPr/>
        </p:nvGraphicFramePr>
        <p:xfrm>
          <a:off x="1143000" y="6597352"/>
          <a:ext cx="685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448211" cy="414346"/>
          </a:xfrm>
          <a:prstGeom prst="rect">
            <a:avLst/>
          </a:prstGeom>
        </p:spPr>
      </p:pic>
      <p:pic>
        <p:nvPicPr>
          <p:cNvPr id="6151" name="Picture 2" descr="T:\Projekte\Lotsendienst\007-Interreg-EUROPE-2016\Kommunikation\STOB_region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2" y="188913"/>
            <a:ext cx="1995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260177"/>
            <a:ext cx="2118161" cy="19442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65" y="533400"/>
            <a:ext cx="585935" cy="41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56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828881"/>
              </p:ext>
            </p:extLst>
          </p:nvPr>
        </p:nvGraphicFramePr>
        <p:xfrm>
          <a:off x="1143000" y="6550869"/>
          <a:ext cx="6858000" cy="412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2243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448211" cy="414346"/>
          </a:xfrm>
          <a:prstGeom prst="rect">
            <a:avLst/>
          </a:prstGeom>
        </p:spPr>
      </p:pic>
      <p:pic>
        <p:nvPicPr>
          <p:cNvPr id="8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304800"/>
            <a:ext cx="2118161" cy="1944216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2B82AD54-41CA-492D-9635-2F7B62583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23850"/>
            <a:ext cx="7010400" cy="819150"/>
          </a:xfrm>
        </p:spPr>
        <p:txBody>
          <a:bodyPr rtlCol="0">
            <a:normAutofit/>
          </a:bodyPr>
          <a:lstStyle/>
          <a:p>
            <a:pPr algn="l">
              <a:tabLst>
                <a:tab pos="227013" algn="l"/>
              </a:tabLst>
              <a:defRPr/>
            </a:pPr>
            <a:r>
              <a:rPr lang="en-GB" sz="3600" b="1" cap="all" dirty="0"/>
              <a:t>  </a:t>
            </a:r>
            <a:r>
              <a:rPr lang="bg-BG" sz="3200" b="1" cap="al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ПЛАН ЗА ДЕЙСТВИЕ</a:t>
            </a:r>
            <a:endParaRPr lang="de-DE" sz="32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2" descr="T:\Projekte\Lotsendienst\007-Interreg-EUROPE-2016\Kommunikation\STOB_regions.png">
            <a:extLst>
              <a:ext uri="{FF2B5EF4-FFF2-40B4-BE49-F238E27FC236}">
                <a16:creationId xmlns:a16="http://schemas.microsoft.com/office/drawing/2014/main" id="{F2088CAB-C5B1-4E6A-92FB-06946E918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2" y="188913"/>
            <a:ext cx="1995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492267-211C-4DD7-AE14-42F66F8121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65" y="533400"/>
            <a:ext cx="585935" cy="414346"/>
          </a:xfrm>
          <a:prstGeom prst="rect">
            <a:avLst/>
          </a:prstGeom>
        </p:spPr>
      </p:pic>
      <p:pic>
        <p:nvPicPr>
          <p:cNvPr id="9" name="Picture 8" descr="https://www.interregeurope.eu/fileadmin/user_upload/Colour_Phase1and2.JPG">
            <a:extLst>
              <a:ext uri="{FF2B5EF4-FFF2-40B4-BE49-F238E27FC236}">
                <a16:creationId xmlns:a16="http://schemas.microsoft.com/office/drawing/2014/main" id="{7A629457-67FA-4C70-9DAE-094C85FB28B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2458144"/>
            <a:ext cx="5334000" cy="3180656"/>
          </a:xfrm>
          <a:prstGeom prst="rect">
            <a:avLst/>
          </a:prstGeom>
          <a:noFill/>
          <a:ln>
            <a:noFill/>
          </a:ln>
        </p:spPr>
      </p:pic>
      <p:sp>
        <p:nvSpPr>
          <p:cNvPr id="6148" name="Inhaltsplatzhalter 2"/>
          <p:cNvSpPr>
            <a:spLocks noGrp="1"/>
          </p:cNvSpPr>
          <p:nvPr>
            <p:ph idx="1"/>
          </p:nvPr>
        </p:nvSpPr>
        <p:spPr>
          <a:xfrm>
            <a:off x="4114800" y="1384890"/>
            <a:ext cx="4419600" cy="539115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Териториален обхват 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политическия документ</a:t>
            </a:r>
            <a:r>
              <a:rPr lang="en-US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Национален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defRPr/>
            </a:pPr>
            <a:endParaRPr lang="en-US" sz="2400" b="1" i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Планът</a:t>
            </a:r>
            <a:r>
              <a:rPr lang="ru-RU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действие </a:t>
            </a:r>
            <a:r>
              <a:rPr lang="ru-RU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цели да </a:t>
            </a:r>
            <a:r>
              <a:rPr 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окаже въздействие </a:t>
            </a:r>
            <a:r>
              <a:rPr lang="ru-RU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</a:t>
            </a:r>
            <a:r>
              <a:rPr lang="ru-RU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„…друг инструмент на 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политиката</a:t>
            </a:r>
            <a:r>
              <a:rPr lang="ru-RU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регионално</a:t>
            </a:r>
            <a:r>
              <a:rPr lang="ru-RU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развитие“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(НССМП 2014-2020)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defRPr/>
            </a:pPr>
            <a:endParaRPr lang="en-US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Период</a:t>
            </a:r>
            <a:r>
              <a:rPr lang="en-US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r>
              <a:rPr lang="en-US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r>
            <a:r>
              <a:rPr lang="en-US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- 202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005456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Inhaltsplatzhalter 2"/>
          <p:cNvSpPr>
            <a:spLocks noGrp="1"/>
          </p:cNvSpPr>
          <p:nvPr>
            <p:ph idx="1"/>
          </p:nvPr>
        </p:nvSpPr>
        <p:spPr>
          <a:xfrm>
            <a:off x="1447800" y="1442139"/>
            <a:ext cx="7315200" cy="533966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Националната стратегия за насърчаване на малките и средни предприятия в България 2014-2020: </a:t>
            </a:r>
            <a:r>
              <a:rPr lang="bg-BG" sz="2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Small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има 11 приоритета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altLang="bg-BG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Приоритет</a:t>
            </a:r>
            <a:r>
              <a:rPr lang="en-US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Нови възможности за коректни предприемачи –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темата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трансфер на бизнес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 включена. 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altLang="bg-BG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Трансфер на бизнес: Мерките са насочени към безпроблемно администриране на трансфера на бизнес: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публични кампании, наставнически схеми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създаване на фонд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към Българска банка за развитие, който да финансира процеса на трансфериране на бизнес. </a:t>
            </a:r>
          </a:p>
          <a:p>
            <a:pPr marL="0" indent="0" algn="just">
              <a:spcBef>
                <a:spcPts val="0"/>
              </a:spcBef>
              <a:buNone/>
            </a:pPr>
            <a:endParaRPr lang="bg-BG" altLang="bg-BG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Разработва се </a:t>
            </a:r>
            <a:r>
              <a:rPr lang="bg-BG" altLang="bg-BG" sz="24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Годишна програма за прилагане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Стратегията?</a:t>
            </a:r>
            <a:endParaRPr lang="en-US" altLang="bg-BG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7" name="Tableau 7"/>
          <p:cNvGraphicFramePr>
            <a:graphicFrameLocks noGrp="1"/>
          </p:cNvGraphicFramePr>
          <p:nvPr/>
        </p:nvGraphicFramePr>
        <p:xfrm>
          <a:off x="1143000" y="6597352"/>
          <a:ext cx="685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448211" cy="414346"/>
          </a:xfrm>
          <a:prstGeom prst="rect">
            <a:avLst/>
          </a:prstGeom>
        </p:spPr>
      </p:pic>
      <p:pic>
        <p:nvPicPr>
          <p:cNvPr id="8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260177"/>
            <a:ext cx="2118161" cy="1944216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058BCB51-993F-42EB-AA58-98903EB8F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381000"/>
            <a:ext cx="7010400" cy="819150"/>
          </a:xfrm>
        </p:spPr>
        <p:txBody>
          <a:bodyPr rtlCol="0">
            <a:normAutofit/>
          </a:bodyPr>
          <a:lstStyle/>
          <a:p>
            <a:pPr algn="l">
              <a:tabLst>
                <a:tab pos="227013" algn="l"/>
              </a:tabLst>
              <a:defRPr/>
            </a:pPr>
            <a:r>
              <a:rPr lang="bg-BG" sz="3200" b="1" cap="al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НСНМСПБ</a:t>
            </a:r>
            <a:r>
              <a:rPr lang="en-US" sz="3200" b="1" cap="al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2014 - 2020</a:t>
            </a:r>
            <a:endParaRPr lang="de-DE" sz="32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2" descr="T:\Projekte\Lotsendienst\007-Interreg-EUROPE-2016\Kommunikation\STOB_regions.png">
            <a:extLst>
              <a:ext uri="{FF2B5EF4-FFF2-40B4-BE49-F238E27FC236}">
                <a16:creationId xmlns:a16="http://schemas.microsoft.com/office/drawing/2014/main" id="{8BD6DB53-20D4-45CB-B8F4-A4173C52A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2" y="188913"/>
            <a:ext cx="1995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F362AC-2414-4E62-A4B4-1AC2297BC9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65" y="533400"/>
            <a:ext cx="585935" cy="41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56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T:\Projekte\Lotsendienst\007-Interreg-EUROPE-2016\Kommunikation\STOB_regions.png">
            <a:extLst>
              <a:ext uri="{FF2B5EF4-FFF2-40B4-BE49-F238E27FC236}">
                <a16:creationId xmlns:a16="http://schemas.microsoft.com/office/drawing/2014/main" id="{8BD6DB53-20D4-45CB-B8F4-A4173C52A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88913"/>
            <a:ext cx="1995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Inhaltsplatzhalter 2"/>
          <p:cNvSpPr>
            <a:spLocks noGrp="1"/>
          </p:cNvSpPr>
          <p:nvPr>
            <p:ph idx="1"/>
          </p:nvPr>
        </p:nvSpPr>
        <p:spPr>
          <a:xfrm>
            <a:off x="1447799" y="1676400"/>
            <a:ext cx="7156647" cy="48006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bg-BG" altLang="bg-BG" sz="22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Според „Финален доклад за обзор на семейния бизнес и свързаните с него въпроси“, направен от името на ЕК, Генерална дирекция „ Предприятия и промишленост“, бяха идентифицирани някои </a:t>
            </a:r>
            <a:r>
              <a:rPr lang="bg-BG" altLang="bg-BG" sz="22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проблеми за България</a:t>
            </a:r>
            <a:r>
              <a:rPr lang="bg-BG" altLang="bg-BG" sz="22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altLang="bg-BG" sz="2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bg-BG" altLang="bg-BG" sz="22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Няма</a:t>
            </a:r>
            <a:r>
              <a:rPr lang="bg-BG" altLang="bg-BG" sz="22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специфична </a:t>
            </a:r>
            <a:r>
              <a:rPr lang="bg-BG" altLang="bg-BG" sz="22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дефиниция</a:t>
            </a:r>
            <a:r>
              <a:rPr lang="bg-BG" altLang="bg-BG" sz="22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и </a:t>
            </a:r>
            <a:r>
              <a:rPr lang="bg-BG" altLang="bg-BG" sz="22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проучвания</a:t>
            </a:r>
            <a:r>
              <a:rPr lang="bg-BG" altLang="bg-BG" sz="22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семейния бизнес; </a:t>
            </a:r>
            <a:endParaRPr lang="en-US" altLang="bg-BG" sz="2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bg-BG" altLang="bg-BG" sz="22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Няма</a:t>
            </a:r>
            <a:r>
              <a:rPr lang="bg-BG" altLang="bg-BG" sz="22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специфични </a:t>
            </a:r>
            <a:r>
              <a:rPr lang="bg-BG" altLang="bg-BG" sz="22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инструменти</a:t>
            </a:r>
            <a:r>
              <a:rPr lang="bg-BG" altLang="bg-BG" sz="22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за подпомагане на семеен бизнес и трансфер и унаследяване на бизнес;</a:t>
            </a:r>
            <a:endParaRPr lang="en-US" altLang="bg-BG" sz="2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bg-BG" altLang="bg-BG" sz="22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Няма</a:t>
            </a:r>
            <a:r>
              <a:rPr lang="bg-BG" altLang="bg-BG" sz="22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altLang="bg-BG" sz="2200" b="1" i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организации</a:t>
            </a:r>
            <a:r>
              <a:rPr lang="bg-BG" altLang="bg-BG" sz="22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които да подпомагат процеса на трансфер и унаследяване на бизнес.</a:t>
            </a:r>
            <a:endParaRPr lang="en-US" altLang="bg-BG" sz="22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7" name="Tableau 7"/>
          <p:cNvGraphicFramePr>
            <a:graphicFrameLocks noGrp="1"/>
          </p:cNvGraphicFramePr>
          <p:nvPr/>
        </p:nvGraphicFramePr>
        <p:xfrm>
          <a:off x="1143000" y="6597352"/>
          <a:ext cx="685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448211" cy="414346"/>
          </a:xfrm>
          <a:prstGeom prst="rect">
            <a:avLst/>
          </a:prstGeom>
        </p:spPr>
      </p:pic>
      <p:pic>
        <p:nvPicPr>
          <p:cNvPr id="8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260177"/>
            <a:ext cx="2118161" cy="1944216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058BCB51-993F-42EB-AA58-98903EB8F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381000"/>
            <a:ext cx="7010400" cy="819150"/>
          </a:xfrm>
        </p:spPr>
        <p:txBody>
          <a:bodyPr rtlCol="0">
            <a:normAutofit/>
          </a:bodyPr>
          <a:lstStyle/>
          <a:p>
            <a:pPr algn="l">
              <a:tabLst>
                <a:tab pos="227013" algn="l"/>
              </a:tabLst>
              <a:defRPr/>
            </a:pPr>
            <a:r>
              <a:rPr lang="bg-BG" sz="3200" b="1" cap="al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НЯКОИ ПРОБЛЕМИ</a:t>
            </a:r>
            <a:endParaRPr lang="de-DE" sz="32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4F362AC-2414-4E62-A4B4-1AC2297BC9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65" y="533400"/>
            <a:ext cx="585935" cy="41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107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7"/>
          <p:cNvGraphicFramePr>
            <a:graphicFrameLocks noGrp="1"/>
          </p:cNvGraphicFramePr>
          <p:nvPr/>
        </p:nvGraphicFramePr>
        <p:xfrm>
          <a:off x="1143000" y="6550869"/>
          <a:ext cx="6858000" cy="412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2243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448211" cy="414346"/>
          </a:xfrm>
          <a:prstGeom prst="rect">
            <a:avLst/>
          </a:prstGeom>
        </p:spPr>
      </p:pic>
      <p:pic>
        <p:nvPicPr>
          <p:cNvPr id="8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3400" y="304800"/>
            <a:ext cx="2118161" cy="1944216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2B82AD54-41CA-492D-9635-2F7B62583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23850"/>
            <a:ext cx="7010400" cy="819150"/>
          </a:xfrm>
        </p:spPr>
        <p:txBody>
          <a:bodyPr rtlCol="0">
            <a:normAutofit/>
          </a:bodyPr>
          <a:lstStyle/>
          <a:p>
            <a:pPr algn="l">
              <a:tabLst>
                <a:tab pos="227013" algn="l"/>
              </a:tabLst>
              <a:defRPr/>
            </a:pPr>
            <a:r>
              <a:rPr lang="en-GB" sz="3600" b="1" cap="all" dirty="0"/>
              <a:t>  </a:t>
            </a:r>
            <a:r>
              <a:rPr lang="bg-BG" sz="3200" b="1" cap="al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ПЛАН ЗА ДЕЙСТВИЕ </a:t>
            </a:r>
            <a:r>
              <a:rPr lang="bg-BG" sz="32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драфт</a:t>
            </a:r>
            <a:endParaRPr lang="de-DE" sz="32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2" descr="T:\Projekte\Lotsendienst\007-Interreg-EUROPE-2016\Kommunikation\STOB_regions.png">
            <a:extLst>
              <a:ext uri="{FF2B5EF4-FFF2-40B4-BE49-F238E27FC236}">
                <a16:creationId xmlns:a16="http://schemas.microsoft.com/office/drawing/2014/main" id="{F2088CAB-C5B1-4E6A-92FB-06946E918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2" y="188913"/>
            <a:ext cx="1995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492267-211C-4DD7-AE14-42F66F8121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65" y="533400"/>
            <a:ext cx="585935" cy="4143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F3231C5-BF4B-4086-A1A6-BB5CF08BE985}"/>
              </a:ext>
            </a:extLst>
          </p:cNvPr>
          <p:cNvSpPr/>
          <p:nvPr/>
        </p:nvSpPr>
        <p:spPr>
          <a:xfrm>
            <a:off x="3740268" y="4207280"/>
            <a:ext cx="1620000" cy="1800000"/>
          </a:xfrm>
          <a:prstGeom prst="rect">
            <a:avLst/>
          </a:prstGeom>
          <a:solidFill>
            <a:srgbClr val="1CB8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ПЛАН ЗА ДЕЙ</a:t>
            </a:r>
          </a:p>
          <a:p>
            <a:pPr algn="ctr"/>
            <a:r>
              <a:rPr lang="bg-BG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СТВИЕ</a:t>
            </a:r>
          </a:p>
        </p:txBody>
      </p:sp>
      <p:sp>
        <p:nvSpPr>
          <p:cNvPr id="10" name="Callout: Right Arrow 9">
            <a:extLst>
              <a:ext uri="{FF2B5EF4-FFF2-40B4-BE49-F238E27FC236}">
                <a16:creationId xmlns:a16="http://schemas.microsoft.com/office/drawing/2014/main" id="{B5EED5D0-9CA2-491D-B3BB-9AE475A05047}"/>
              </a:ext>
            </a:extLst>
          </p:cNvPr>
          <p:cNvSpPr/>
          <p:nvPr/>
        </p:nvSpPr>
        <p:spPr>
          <a:xfrm>
            <a:off x="152400" y="4278564"/>
            <a:ext cx="3420000" cy="1800000"/>
          </a:xfrm>
          <a:prstGeom prst="rightArrowCallout">
            <a:avLst/>
          </a:prstGeom>
          <a:solidFill>
            <a:srgbClr val="1599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ДЕЙНОСТ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</a:p>
          <a:p>
            <a:pPr algn="ctr"/>
            <a:r>
              <a:rPr lang="ru-RU" altLang="bg-BG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Регионална</a:t>
            </a:r>
            <a:r>
              <a:rPr lang="ru-RU" altLang="bg-BG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платформа за бизнес трансфер</a:t>
            </a:r>
            <a:endParaRPr lang="bg-BG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Callout: Left Arrow 13">
            <a:extLst>
              <a:ext uri="{FF2B5EF4-FFF2-40B4-BE49-F238E27FC236}">
                <a16:creationId xmlns:a16="http://schemas.microsoft.com/office/drawing/2014/main" id="{F2682878-68D0-4401-B3B5-0473C19BE389}"/>
              </a:ext>
            </a:extLst>
          </p:cNvPr>
          <p:cNvSpPr/>
          <p:nvPr/>
        </p:nvSpPr>
        <p:spPr>
          <a:xfrm>
            <a:off x="5528136" y="4253305"/>
            <a:ext cx="3420000" cy="1800000"/>
          </a:xfrm>
          <a:prstGeom prst="leftArrowCallout">
            <a:avLst/>
          </a:prstGeom>
          <a:solidFill>
            <a:srgbClr val="84C2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ДЕЙНОСТ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</a:p>
          <a:p>
            <a:pPr algn="ctr"/>
            <a:r>
              <a:rPr lang="bg-BG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Финансови </a:t>
            </a:r>
            <a:r>
              <a:rPr lang="bg-BG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инстр</a:t>
            </a:r>
            <a:r>
              <a:rPr lang="bg-BG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/ Схеми за </a:t>
            </a:r>
            <a:r>
              <a:rPr lang="bg-BG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наставни-чество</a:t>
            </a:r>
            <a:r>
              <a:rPr lang="bg-BG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Сертифициране</a:t>
            </a:r>
          </a:p>
        </p:txBody>
      </p:sp>
      <p:sp>
        <p:nvSpPr>
          <p:cNvPr id="15" name="Callout: Down Arrow 14">
            <a:extLst>
              <a:ext uri="{FF2B5EF4-FFF2-40B4-BE49-F238E27FC236}">
                <a16:creationId xmlns:a16="http://schemas.microsoft.com/office/drawing/2014/main" id="{5639E1F7-CD10-4F81-9EBD-65828ECADEBD}"/>
              </a:ext>
            </a:extLst>
          </p:cNvPr>
          <p:cNvSpPr/>
          <p:nvPr/>
        </p:nvSpPr>
        <p:spPr>
          <a:xfrm>
            <a:off x="3432657" y="1143000"/>
            <a:ext cx="2235221" cy="2824201"/>
          </a:xfrm>
          <a:prstGeom prst="downArrowCallou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ДЕЙНОСТ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</a:p>
          <a:p>
            <a:pPr algn="ctr"/>
            <a:r>
              <a:rPr lang="bg-BG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Местна мрежа за мениджъри-собственици (наследници)</a:t>
            </a:r>
            <a:endParaRPr lang="bg-BG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434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7"/>
          <p:cNvGraphicFramePr>
            <a:graphicFrameLocks noGrp="1"/>
          </p:cNvGraphicFramePr>
          <p:nvPr/>
        </p:nvGraphicFramePr>
        <p:xfrm>
          <a:off x="1143000" y="6597352"/>
          <a:ext cx="685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448211" cy="414346"/>
          </a:xfrm>
          <a:prstGeom prst="rect">
            <a:avLst/>
          </a:prstGeom>
        </p:spPr>
      </p:pic>
      <p:pic>
        <p:nvPicPr>
          <p:cNvPr id="8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260177"/>
            <a:ext cx="2118161" cy="1944216"/>
          </a:xfrm>
          <a:prstGeom prst="rect">
            <a:avLst/>
          </a:prstGeom>
        </p:spPr>
      </p:pic>
      <p:sp>
        <p:nvSpPr>
          <p:cNvPr id="13" name="Inhaltsplatzhalter 2"/>
          <p:cNvSpPr txBox="1">
            <a:spLocks/>
          </p:cNvSpPr>
          <p:nvPr/>
        </p:nvSpPr>
        <p:spPr>
          <a:xfrm>
            <a:off x="2667000" y="3232150"/>
            <a:ext cx="6096000" cy="339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defRPr/>
            </a:pPr>
            <a:r>
              <a:rPr lang="bg-BG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ДАНИЯ</a:t>
            </a:r>
            <a:r>
              <a:rPr lang="en-US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bg-BG" sz="2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Strategisk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Generations- &amp; </a:t>
            </a:r>
            <a:r>
              <a:rPr lang="en-US" altLang="bg-BG" sz="2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Ejerskifte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Местна мрежа за мениджъри-собственици (наследници)</a:t>
            </a:r>
          </a:p>
          <a:p>
            <a:pPr lvl="0">
              <a:defRPr/>
            </a:pPr>
            <a:endParaRPr lang="en-US" altLang="bg-BG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defRPr/>
            </a:pPr>
            <a:r>
              <a:rPr lang="bg-BG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ИСПАНИЯ</a:t>
            </a:r>
            <a:r>
              <a:rPr lang="en-US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Andalusia </a:t>
            </a:r>
            <a:r>
              <a:rPr lang="en-US" altLang="bg-BG" sz="2400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Emprende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ru-RU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мрежа от над 262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центрове за предприемачество, подпомагащи </a:t>
            </a:r>
            <a:r>
              <a:rPr lang="ru-RU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бизнес трансфера в региона на Андалусия .</a:t>
            </a:r>
            <a:endParaRPr lang="en-US" altLang="bg-BG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A1E6DD74-33DD-4AB8-B84B-DD3B038B1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36825"/>
            <a:ext cx="2590800" cy="2547152"/>
          </a:xfrm>
        </p:spPr>
        <p:txBody>
          <a:bodyPr rtlCol="0">
            <a:normAutofit/>
          </a:bodyPr>
          <a:lstStyle/>
          <a:p>
            <a:pPr algn="l">
              <a:tabLst>
                <a:tab pos="227013" algn="l"/>
              </a:tabLst>
              <a:defRPr/>
            </a:pPr>
            <a:r>
              <a:rPr lang="bg-BG" sz="2400" b="1" cap="al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Научени уроци / добри практики</a:t>
            </a:r>
            <a:endParaRPr lang="de-DE" sz="2400" cap="all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3" name="Picture 2" descr="T:\Projekte\Lotsendienst\007-Interreg-EUROPE-2016\Kommunikation\STOB_regions.png">
            <a:extLst>
              <a:ext uri="{FF2B5EF4-FFF2-40B4-BE49-F238E27FC236}">
                <a16:creationId xmlns:a16="http://schemas.microsoft.com/office/drawing/2014/main" id="{22ECEEE9-D3BE-47F9-A208-3D3ECDCA3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2" y="188913"/>
            <a:ext cx="1995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7122FDA-7598-49DF-8B01-64B57471D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65" y="533400"/>
            <a:ext cx="585935" cy="414346"/>
          </a:xfrm>
          <a:prstGeom prst="rect">
            <a:avLst/>
          </a:prstGeom>
        </p:spPr>
      </p:pic>
      <p:sp>
        <p:nvSpPr>
          <p:cNvPr id="25" name="Callout: Down Arrow 24">
            <a:extLst>
              <a:ext uri="{FF2B5EF4-FFF2-40B4-BE49-F238E27FC236}">
                <a16:creationId xmlns:a16="http://schemas.microsoft.com/office/drawing/2014/main" id="{D0BD54BD-50EC-4B9E-BC3B-F369D256BB9C}"/>
              </a:ext>
            </a:extLst>
          </p:cNvPr>
          <p:cNvSpPr/>
          <p:nvPr/>
        </p:nvSpPr>
        <p:spPr>
          <a:xfrm>
            <a:off x="3553725" y="198852"/>
            <a:ext cx="2235221" cy="2824201"/>
          </a:xfrm>
          <a:prstGeom prst="downArrowCallou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bg-BG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ДЕЙНОСТ</a:t>
            </a:r>
            <a:r>
              <a:rPr lang="en-US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</a:t>
            </a:r>
          </a:p>
          <a:p>
            <a:pPr lvl="0" algn="ctr"/>
            <a:r>
              <a:rPr lang="bg-BG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Местна мрежа за мениджъри-собственици (наследници)</a:t>
            </a:r>
            <a:endParaRPr lang="bg-BG" sz="2400" b="1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456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7"/>
          <p:cNvGraphicFramePr>
            <a:graphicFrameLocks noGrp="1"/>
          </p:cNvGraphicFramePr>
          <p:nvPr/>
        </p:nvGraphicFramePr>
        <p:xfrm>
          <a:off x="1143000" y="6597352"/>
          <a:ext cx="685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448211" cy="414346"/>
          </a:xfrm>
          <a:prstGeom prst="rect">
            <a:avLst/>
          </a:prstGeom>
        </p:spPr>
      </p:pic>
      <p:pic>
        <p:nvPicPr>
          <p:cNvPr id="8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260177"/>
            <a:ext cx="2118161" cy="1944216"/>
          </a:xfrm>
          <a:prstGeom prst="rect">
            <a:avLst/>
          </a:prstGeom>
        </p:spPr>
      </p:pic>
      <p:sp>
        <p:nvSpPr>
          <p:cNvPr id="13" name="Inhaltsplatzhalter 2"/>
          <p:cNvSpPr txBox="1">
            <a:spLocks/>
          </p:cNvSpPr>
          <p:nvPr/>
        </p:nvSpPr>
        <p:spPr>
          <a:xfrm>
            <a:off x="3657600" y="3180672"/>
            <a:ext cx="4876800" cy="23254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>
              <a:defRPr/>
            </a:pPr>
            <a:r>
              <a:rPr lang="bg-BG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ФИНЛАНДИЯ</a:t>
            </a:r>
            <a:r>
              <a:rPr lang="en-US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Регионална платформа за бизнес трансфер в Югозападна Финландия</a:t>
            </a:r>
          </a:p>
          <a:p>
            <a:pPr lvl="0">
              <a:defRPr/>
            </a:pPr>
            <a:endParaRPr lang="ru-RU" altLang="bg-BG" sz="24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defRPr/>
            </a:pPr>
            <a:r>
              <a:rPr lang="bg-BG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ПОЛША</a:t>
            </a:r>
            <a:r>
              <a:rPr lang="en-US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Справочник за наследяване на семеен </a:t>
            </a:r>
            <a:r>
              <a:rPr lang="ru-RU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бизнес</a:t>
            </a:r>
          </a:p>
          <a:p>
            <a:pPr lvl="0">
              <a:defRPr/>
            </a:pP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(www.sukcesja.org )</a:t>
            </a: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A1E6DD74-33DD-4AB8-B84B-DD3B038B1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0" y="-32552"/>
            <a:ext cx="2590800" cy="2547152"/>
          </a:xfrm>
        </p:spPr>
        <p:txBody>
          <a:bodyPr rtlCol="0">
            <a:normAutofit/>
          </a:bodyPr>
          <a:lstStyle/>
          <a:p>
            <a:pPr algn="l">
              <a:tabLst>
                <a:tab pos="227013" algn="l"/>
              </a:tabLst>
              <a:defRPr/>
            </a:pPr>
            <a:r>
              <a:rPr lang="bg-BG" sz="2400" b="1" cap="al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Научени уроци / добри практики</a:t>
            </a:r>
            <a:endParaRPr lang="de-DE" sz="2400" cap="all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3" name="Picture 2" descr="T:\Projekte\Lotsendienst\007-Interreg-EUROPE-2016\Kommunikation\STOB_regions.png">
            <a:extLst>
              <a:ext uri="{FF2B5EF4-FFF2-40B4-BE49-F238E27FC236}">
                <a16:creationId xmlns:a16="http://schemas.microsoft.com/office/drawing/2014/main" id="{22ECEEE9-D3BE-47F9-A208-3D3ECDCA3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2" y="188913"/>
            <a:ext cx="1995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7122FDA-7598-49DF-8B01-64B57471D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65" y="533400"/>
            <a:ext cx="585935" cy="414346"/>
          </a:xfrm>
          <a:prstGeom prst="rect">
            <a:avLst/>
          </a:prstGeom>
        </p:spPr>
      </p:pic>
      <p:sp>
        <p:nvSpPr>
          <p:cNvPr id="10" name="Callout: Right Arrow 9">
            <a:extLst>
              <a:ext uri="{FF2B5EF4-FFF2-40B4-BE49-F238E27FC236}">
                <a16:creationId xmlns:a16="http://schemas.microsoft.com/office/drawing/2014/main" id="{C3BA9ED7-282F-4D94-AF3B-7D6E875DC8EE}"/>
              </a:ext>
            </a:extLst>
          </p:cNvPr>
          <p:cNvSpPr/>
          <p:nvPr/>
        </p:nvSpPr>
        <p:spPr>
          <a:xfrm>
            <a:off x="152400" y="3276600"/>
            <a:ext cx="3420000" cy="1800000"/>
          </a:xfrm>
          <a:prstGeom prst="rightArrowCallout">
            <a:avLst/>
          </a:prstGeom>
          <a:solidFill>
            <a:srgbClr val="1599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bg-BG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ДЕЙНОСТ</a:t>
            </a:r>
            <a:r>
              <a:rPr lang="en-US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</a:t>
            </a:r>
          </a:p>
          <a:p>
            <a:pPr lvl="0" algn="ctr"/>
            <a:r>
              <a:rPr lang="ru-RU" altLang="bg-BG" b="1" dirty="0" err="1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Регионална</a:t>
            </a:r>
            <a:r>
              <a:rPr lang="ru-RU" altLang="bg-BG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платформа за бизнес трансфер</a:t>
            </a:r>
            <a:endParaRPr lang="bg-BG" b="1" dirty="0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370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7"/>
          <p:cNvGraphicFramePr>
            <a:graphicFrameLocks noGrp="1"/>
          </p:cNvGraphicFramePr>
          <p:nvPr/>
        </p:nvGraphicFramePr>
        <p:xfrm>
          <a:off x="1143000" y="6597352"/>
          <a:ext cx="685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5691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  <a:solidFill>
                          <a:srgbClr val="92D050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C21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448211" cy="414346"/>
          </a:xfrm>
          <a:prstGeom prst="rect">
            <a:avLst/>
          </a:prstGeom>
        </p:spPr>
      </p:pic>
      <p:pic>
        <p:nvPicPr>
          <p:cNvPr id="8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260177"/>
            <a:ext cx="2118161" cy="1944216"/>
          </a:xfrm>
          <a:prstGeom prst="rect">
            <a:avLst/>
          </a:prstGeom>
        </p:spPr>
      </p:pic>
      <p:sp>
        <p:nvSpPr>
          <p:cNvPr id="13" name="Inhaltsplatzhalter 2"/>
          <p:cNvSpPr txBox="1">
            <a:spLocks/>
          </p:cNvSpPr>
          <p:nvPr/>
        </p:nvSpPr>
        <p:spPr>
          <a:xfrm>
            <a:off x="623888" y="2819400"/>
            <a:ext cx="487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defRPr/>
            </a:pPr>
            <a:r>
              <a:rPr lang="bg-BG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ПОЛША</a:t>
            </a:r>
            <a:r>
              <a:rPr lang="en-US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Ваучери за консултантски услуги</a:t>
            </a:r>
            <a:endParaRPr lang="en-US" altLang="bg-BG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defRPr/>
            </a:pPr>
            <a:r>
              <a:rPr lang="bg-BG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ЕК</a:t>
            </a:r>
            <a:r>
              <a:rPr lang="en-US" altLang="bg-BG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r>
              <a:rPr lang="en-US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altLang="bg-BG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„Финален доклад за обзор на семейния бизнес и свързаните с него въпроси“, Генерална дирекция „Предприятия и промишленост“</a:t>
            </a:r>
            <a:endParaRPr lang="en-US" altLang="bg-BG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A1E6DD74-33DD-4AB8-B84B-DD3B038B1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0" y="-32552"/>
            <a:ext cx="2590800" cy="2547152"/>
          </a:xfrm>
        </p:spPr>
        <p:txBody>
          <a:bodyPr rtlCol="0">
            <a:normAutofit/>
          </a:bodyPr>
          <a:lstStyle/>
          <a:p>
            <a:pPr algn="l">
              <a:tabLst>
                <a:tab pos="227013" algn="l"/>
              </a:tabLst>
              <a:defRPr/>
            </a:pPr>
            <a:r>
              <a:rPr lang="bg-BG" sz="2400" b="1" cap="all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Научени уроци / добри практики</a:t>
            </a:r>
            <a:endParaRPr lang="de-DE" sz="2400" cap="all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3" name="Picture 2" descr="T:\Projekte\Lotsendienst\007-Interreg-EUROPE-2016\Kommunikation\STOB_regions.png">
            <a:extLst>
              <a:ext uri="{FF2B5EF4-FFF2-40B4-BE49-F238E27FC236}">
                <a16:creationId xmlns:a16="http://schemas.microsoft.com/office/drawing/2014/main" id="{22ECEEE9-D3BE-47F9-A208-3D3ECDCA3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712" y="188913"/>
            <a:ext cx="19954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7122FDA-7598-49DF-8B01-64B57471D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65" y="533400"/>
            <a:ext cx="585935" cy="414346"/>
          </a:xfrm>
          <a:prstGeom prst="rect">
            <a:avLst/>
          </a:prstGeom>
        </p:spPr>
      </p:pic>
      <p:sp>
        <p:nvSpPr>
          <p:cNvPr id="11" name="Callout: Left Arrow 10">
            <a:extLst>
              <a:ext uri="{FF2B5EF4-FFF2-40B4-BE49-F238E27FC236}">
                <a16:creationId xmlns:a16="http://schemas.microsoft.com/office/drawing/2014/main" id="{23F69C43-60C8-44DF-9470-7859CD2CC32C}"/>
              </a:ext>
            </a:extLst>
          </p:cNvPr>
          <p:cNvSpPr/>
          <p:nvPr/>
        </p:nvSpPr>
        <p:spPr>
          <a:xfrm>
            <a:off x="5334000" y="2971800"/>
            <a:ext cx="3420000" cy="1800000"/>
          </a:xfrm>
          <a:prstGeom prst="leftArrowCallout">
            <a:avLst/>
          </a:prstGeom>
          <a:solidFill>
            <a:srgbClr val="84C2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bg-BG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ДЕЙНОСТ</a:t>
            </a:r>
            <a:r>
              <a:rPr lang="en-US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3</a:t>
            </a:r>
          </a:p>
          <a:p>
            <a:pPr lvl="0" algn="ctr"/>
            <a:r>
              <a:rPr lang="bg-BG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Финансови </a:t>
            </a:r>
            <a:r>
              <a:rPr lang="bg-BG" b="1" dirty="0" err="1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инстр</a:t>
            </a:r>
            <a:r>
              <a:rPr lang="bg-BG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/ Схеми за </a:t>
            </a:r>
            <a:r>
              <a:rPr lang="bg-BG" b="1" dirty="0" err="1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наставни-чество</a:t>
            </a:r>
            <a:r>
              <a:rPr lang="bg-BG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Сертифициране</a:t>
            </a:r>
          </a:p>
        </p:txBody>
      </p:sp>
    </p:spTree>
    <p:extLst>
      <p:ext uri="{BB962C8B-B14F-4D97-AF65-F5344CB8AC3E}">
        <p14:creationId xmlns:p14="http://schemas.microsoft.com/office/powerpoint/2010/main" val="1492222527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487</Words>
  <Application>Microsoft Office PowerPoint</Application>
  <PresentationFormat>On-screen Show (4:3)</PresentationFormat>
  <Paragraphs>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Open Sans</vt:lpstr>
      <vt:lpstr>Larissa</vt:lpstr>
      <vt:lpstr>PowerPoint Presentation</vt:lpstr>
      <vt:lpstr>  ОБЩА ИНФОРМАЦИЯ</vt:lpstr>
      <vt:lpstr>  ПЛАН ЗА ДЕЙСТВИЕ</vt:lpstr>
      <vt:lpstr>НСНМСПБ 2014 - 2020</vt:lpstr>
      <vt:lpstr>НЯКОИ ПРОБЛЕМИ</vt:lpstr>
      <vt:lpstr>  ПЛАН ЗА ДЕЙСТВИЕ драфт</vt:lpstr>
      <vt:lpstr>Научени уроци / добри практики</vt:lpstr>
      <vt:lpstr>Научени уроци / добри практики</vt:lpstr>
      <vt:lpstr>Научени уроци / добри практики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Sandy Trautmann</dc:creator>
  <cp:lastModifiedBy>velizar petrov</cp:lastModifiedBy>
  <cp:revision>247</cp:revision>
  <cp:lastPrinted>2019-05-17T08:01:20Z</cp:lastPrinted>
  <dcterms:created xsi:type="dcterms:W3CDTF">2018-05-16T07:04:27Z</dcterms:created>
  <dcterms:modified xsi:type="dcterms:W3CDTF">2019-06-17T12:26:30Z</dcterms:modified>
</cp:coreProperties>
</file>